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482" r:id="rId3"/>
    <p:sldId id="367" r:id="rId4"/>
    <p:sldId id="368" r:id="rId5"/>
    <p:sldId id="366" r:id="rId6"/>
    <p:sldId id="369" r:id="rId7"/>
    <p:sldId id="557" r:id="rId8"/>
    <p:sldId id="455" r:id="rId9"/>
    <p:sldId id="370" r:id="rId10"/>
    <p:sldId id="371" r:id="rId12"/>
    <p:sldId id="372" r:id="rId13"/>
    <p:sldId id="373" r:id="rId14"/>
    <p:sldId id="471" r:id="rId15"/>
    <p:sldId id="599" r:id="rId16"/>
    <p:sldId id="472" r:id="rId17"/>
    <p:sldId id="375" r:id="rId18"/>
    <p:sldId id="473" r:id="rId19"/>
    <p:sldId id="377" r:id="rId20"/>
    <p:sldId id="474" r:id="rId21"/>
    <p:sldId id="483" r:id="rId22"/>
    <p:sldId id="484" r:id="rId23"/>
    <p:sldId id="475" r:id="rId24"/>
    <p:sldId id="380" r:id="rId25"/>
    <p:sldId id="381" r:id="rId26"/>
    <p:sldId id="382" r:id="rId27"/>
    <p:sldId id="384" r:id="rId28"/>
    <p:sldId id="626" r:id="rId29"/>
    <p:sldId id="383" r:id="rId30"/>
    <p:sldId id="624" r:id="rId31"/>
    <p:sldId id="386" r:id="rId32"/>
    <p:sldId id="388" r:id="rId33"/>
    <p:sldId id="390" r:id="rId34"/>
    <p:sldId id="391" r:id="rId35"/>
    <p:sldId id="392" r:id="rId36"/>
    <p:sldId id="625" r:id="rId37"/>
    <p:sldId id="394" r:id="rId38"/>
    <p:sldId id="593" r:id="rId39"/>
    <p:sldId id="597" r:id="rId40"/>
    <p:sldId id="596" r:id="rId41"/>
  </p:sldIdLst>
  <p:sldSz cx="9144000" cy="6858000" type="screen4x3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 userDrawn="1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0000"/>
    <a:srgbClr val="FFFF66"/>
    <a:srgbClr val="000099"/>
    <a:srgbClr val="996633"/>
    <a:srgbClr val="9A72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47" autoAdjust="0"/>
    <p:restoredTop sz="95332" autoAdjust="0"/>
  </p:normalViewPr>
  <p:slideViewPr>
    <p:cSldViewPr showGuides="1">
      <p:cViewPr varScale="1">
        <p:scale>
          <a:sx n="66" d="100"/>
          <a:sy n="66" d="100"/>
        </p:scale>
        <p:origin x="1068" y="60"/>
      </p:cViewPr>
      <p:guideLst>
        <p:guide orient="horz" pos="2174"/>
        <p:guide pos="2832"/>
      </p:guideLst>
    </p:cSldViewPr>
  </p:slideViewPr>
  <p:outlineViewPr>
    <p:cViewPr>
      <p:scale>
        <a:sx n="33" d="100"/>
        <a:sy n="33" d="100"/>
      </p:scale>
      <p:origin x="0" y="-43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826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E1D6D608-CF7E-4F6B-8521-5570B1C856A8}" type="datetimeFigureOut">
              <a:rPr lang="en-US" altLang="en-US"/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2D39A517-6C3F-40BD-898F-E972DA0B4300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9A517-6C3F-40BD-898F-E972DA0B4300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16713" y="6230938"/>
            <a:ext cx="2133600" cy="5492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7551A-7D48-4718-B79C-2337A59A5FEF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683A6-998B-4F83-ACF2-FB681797F388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82575"/>
            <a:ext cx="2057400" cy="604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82575"/>
            <a:ext cx="6019800" cy="6042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9253B4-8E3A-4860-96A7-47540CFF8AD0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/>
          </a:p>
        </p:txBody>
      </p:sp>
      <p:sp>
        <p:nvSpPr>
          <p:cNvPr id="104858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4" name="Date Placeholder 104858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 latinLnBrk="1">
              <a:defRPr sz="1800" smtClean="0">
                <a:solidFill>
                  <a:srgbClr val="000000"/>
                </a:solidFill>
                <a:ea typeface="SimSun" panose="02010600030101010101" pitchFamily="2" charset="-122"/>
                <a:sym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104858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latinLnBrk="1">
              <a:defRPr sz="1800" smtClean="0">
                <a:solidFill>
                  <a:srgbClr val="000000"/>
                </a:solidFill>
                <a:ea typeface="SimSun" panose="02010600030101010101" pitchFamily="2" charset="-122"/>
                <a:sym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1048586"/>
          <p:cNvSpPr>
            <a:spLocks noGrp="1"/>
          </p:cNvSpPr>
          <p:nvPr>
            <p:ph type="sldNum" sz="quarter" idx="12"/>
          </p:nvPr>
        </p:nvSpPr>
        <p:spPr>
          <a:xfrm>
            <a:off x="6716713" y="6230938"/>
            <a:ext cx="2133600" cy="549275"/>
          </a:xfrm>
        </p:spPr>
        <p:txBody>
          <a:bodyPr/>
          <a:lstStyle>
            <a:lvl1pPr latinLnBrk="1">
              <a:defRPr sz="1800" smtClean="0">
                <a:solidFill>
                  <a:srgbClr val="000000"/>
                </a:solidFill>
                <a:ea typeface="SimSun" panose="02010600030101010101" pitchFamily="2" charset="-122"/>
                <a:sym typeface="Times New Roman" panose="02020603050405020304" pitchFamily="18" charset="0"/>
              </a:defRPr>
            </a:lvl1pPr>
          </a:lstStyle>
          <a:p>
            <a:pPr>
              <a:defRPr/>
            </a:pPr>
            <a:fld id="{5AF6223C-41E6-4F05-B0A1-521B3373BAF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08E9DF-5206-47DD-B466-D3A47083AEC5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3FF7D0-2129-4BE8-9B01-C2068B8DE776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33538"/>
            <a:ext cx="4038600" cy="4691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33538"/>
            <a:ext cx="4038600" cy="4691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E70D2-290E-4876-9FD6-0B71451A9E74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F608B-92ED-48B9-A595-DD2C37883FE7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D1E13F-7A45-41C8-892E-412EB5D49E93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95448F-12E0-43D6-AF88-44C4C07E7E75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8CE9D-1102-4E5B-BEA1-7C23DE8BD75A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46D0B9-752E-4664-8575-BD9DF0485EBA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78563"/>
            <a:ext cx="19812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19388" y="62833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26175"/>
            <a:ext cx="2133600" cy="5540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>
              <a:defRPr/>
            </a:pPr>
            <a:fld id="{7A57BB0C-65F6-4A5D-AA3D-263113850E37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9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rgbClr val="0000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0000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6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6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6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hyperlink" Target="http://www.embedded.com/" TargetMode="Externa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0" y="223044"/>
            <a:ext cx="7086600" cy="944563"/>
          </a:xfrm>
        </p:spPr>
        <p:txBody>
          <a:bodyPr/>
          <a:lstStyle/>
          <a:p>
            <a:pPr algn="ctr"/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CẦN THƠ</a:t>
            </a:r>
            <a:b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BÁCH KHOA</a:t>
            </a:r>
            <a:b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KHOA ĐIỆN TỬ VIỄN THÔNG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33538"/>
            <a:ext cx="8229600" cy="2252662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MÔN HỌC</a:t>
            </a: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vi-V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ANTENNA VÀ TRUYỀN SÓNG 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vi-V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CT363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vi-VN" sz="32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 Kì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 Năm học: 2023 - 2024</a:t>
            </a:r>
            <a:endParaRPr lang="vi-VN" sz="32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Nhóm: 7</a:t>
            </a:r>
            <a:endParaRPr lang="vi-VN" sz="32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" y="4501449"/>
            <a:ext cx="4572000" cy="8096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b="1" u="sng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altLang="en-US" b="1" u="sng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u="sng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altLang="en-US" b="1" u="sng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u="sng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altLang="en-US" b="1" u="sng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u="sng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altLang="en-US" sz="1600" b="1" u="sng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en-US" sz="1600" b="1" u="sng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1600" dirty="0">
              <a:solidFill>
                <a:srgbClr val="2626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Thầy:</a:t>
            </a: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 VINH QUỐC DANH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67200" y="4501449"/>
            <a:ext cx="4572000" cy="141986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altLang="en-US" b="1" u="sng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 viên thực hiện</a:t>
            </a:r>
            <a:r>
              <a:rPr lang="en-US" altLang="en-US" sz="1600" b="1" u="sng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en-US" sz="1600" b="1" u="sng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altLang="vi-VN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vi-VN" altLang="en-US" b="1">
                <a:solidFill>
                  <a:srgbClr val="000000"/>
                </a:solidFill>
                <a:latin typeface="Arial" panose="020B0604020202020204" charset="-122"/>
                <a:sym typeface="+mn-ea"/>
              </a:rPr>
              <a:t>Trần Thành Đạt          MSSV: B2013006</a:t>
            </a:r>
            <a:r>
              <a:rPr lang="vi-V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</a:t>
            </a:r>
            <a:endParaRPr lang="en-US" b="1" dirty="0"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vi-VN" altLang="en-US" b="1">
                <a:solidFill>
                  <a:srgbClr val="000000"/>
                </a:solidFill>
                <a:latin typeface="Arial" panose="020B0604020202020204" charset="-122"/>
                <a:sym typeface="+mn-ea"/>
              </a:rPr>
              <a:t>Lê Quốc Thành          MSSV:  B2110659</a:t>
            </a:r>
            <a:endParaRPr lang="en-US" b="1">
              <a:solidFill>
                <a:srgbClr val="000000"/>
              </a:solidFill>
              <a:latin typeface="Arial" panose="020B0604020202020204" charset="-122"/>
              <a:sym typeface="+mn-ea"/>
            </a:endParaRPr>
          </a:p>
          <a:p>
            <a:pPr indent="0">
              <a:buNone/>
            </a:pPr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82568" y="5791200"/>
            <a:ext cx="364553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b="1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altLang="en-US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Thơ</a:t>
            </a:r>
            <a:r>
              <a:rPr lang="en-US" altLang="en-US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b="1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vi-VN" altLang="en-US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24</a:t>
            </a:r>
            <a:r>
              <a:rPr lang="en-US" altLang="en-US" b="1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vi-VN" altLang="en-US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r>
              <a:rPr lang="en-US" altLang="en-US" b="1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altLang="en-US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b="1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endParaRPr lang="vi-VN" altLang="en-US" b="1" i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04800"/>
            <a:ext cx="7239000" cy="944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THIẾT KẾ ANTENNA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38200" y="1752600"/>
            <a:ext cx="35814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676400"/>
            <a:ext cx="3117215" cy="4417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76400"/>
            <a:ext cx="3334385" cy="4492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04800"/>
            <a:ext cx="7239000" cy="944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THIẾT KẾ ANTENNA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38200" y="1605726"/>
            <a:ext cx="78486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ẽ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vỏ nhựa</a:t>
            </a:r>
            <a:r>
              <a:rPr lang="vi-V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lót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cách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 (c)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 giá đỡ (boom) và các chấn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tử: 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2362200"/>
            <a:ext cx="23622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của nhựa tổng hợp PVC từ 2.8-3.4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www.embedded.com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nên ta chọn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5246" r="4262"/>
          <a:stretch>
            <a:fillRect/>
          </a:stretch>
        </p:blipFill>
        <p:spPr>
          <a:xfrm>
            <a:off x="2971800" y="2148205"/>
            <a:ext cx="4297680" cy="3984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THIẾT KẾ ANTENNA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066800" y="1447800"/>
            <a:ext cx="78486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ẽ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vỏ nhựa cách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 (c)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 giá đỡ (boom) và các chấn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tử: 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0400" y="1981200"/>
            <a:ext cx="2516505" cy="4300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981200"/>
            <a:ext cx="2664460" cy="43002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500" y="1981200"/>
            <a:ext cx="2478405" cy="430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I. THIẾT KẾ ANTENNA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ẽ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vỏ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nhựa cách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điện (c)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giữa giá đỡ (boom) và các chấn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tử: 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2895600"/>
            <a:ext cx="3187700" cy="2688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895600"/>
            <a:ext cx="3578860" cy="26885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04800"/>
            <a:ext cx="7239000" cy="944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THIẾT KẾ ANTENNA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52600" y="1447800"/>
            <a:ext cx="4953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Vẽ dây nối 2 chấn tử lưỡng cực, tạo port: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5848" y="1875136"/>
            <a:ext cx="2876407" cy="4347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133600"/>
            <a:ext cx="2788285" cy="43389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143760"/>
            <a:ext cx="2771775" cy="4328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04800"/>
            <a:ext cx="7239000" cy="944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THIẾT KẾ ANTENNA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38200" y="1418022"/>
            <a:ext cx="60198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ấp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nguồn, thiết lập tần số, tạo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mesh: 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5787805"/>
            <a:ext cx="2971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Chọn: Điện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thế vào là 1V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9200" y="5480186"/>
            <a:ext cx="294451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Đặt tần số khảo sát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2400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MHz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MHz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" y="2209800"/>
            <a:ext cx="4613910" cy="289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2209800"/>
            <a:ext cx="3609340" cy="29660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04800"/>
            <a:ext cx="7239000" cy="944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THIẾT KẾ ANTENNA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14400" y="1447800"/>
            <a:ext cx="60198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ấp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nguồn, thiết lập tần số, tạo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mesh: 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800" y="2045970"/>
            <a:ext cx="4048760" cy="4333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45970"/>
            <a:ext cx="4124325" cy="45459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04800"/>
            <a:ext cx="7239000" cy="944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THIẾT KẾ ANTENNA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169555" y="1489436"/>
            <a:ext cx="34290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 dạng đồ thị bức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xạ: 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889125"/>
            <a:ext cx="3961130" cy="4121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814195"/>
            <a:ext cx="4113530" cy="41960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04800"/>
            <a:ext cx="7239000" cy="944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THIẾT KẾ ANTENNA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169555" y="1489436"/>
            <a:ext cx="34290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Nạp dữ liệu Run/Feko : 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670" y="1981200"/>
            <a:ext cx="7409180" cy="42125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05000" y="304800"/>
            <a:ext cx="7239000" cy="944563"/>
          </a:xfrm>
        </p:spPr>
        <p:txBody>
          <a:bodyPr/>
          <a:lstStyle/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KẾT QUẢ MÔ PHỎNG CHƯA TỐI ƯU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71600" y="1447800"/>
            <a:ext cx="34290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+mj-lt"/>
              <a:buAutoNum type="alphaLcParenR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Vẽ đồ thị bức xạ 2D,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3D: 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2819400" y="5753133"/>
            <a:ext cx="3368675" cy="50990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600" i="1" spc="-5" dirty="0">
                <a:latin typeface="Arial" panose="020B0604020202020204"/>
                <a:cs typeface="Arial" panose="020B0604020202020204"/>
              </a:rPr>
              <a:t>Đồ thị bức </a:t>
            </a:r>
            <a:r>
              <a:rPr sz="1600" i="1" dirty="0" err="1">
                <a:latin typeface="Arial" panose="020B0604020202020204"/>
                <a:cs typeface="Arial" panose="020B0604020202020204"/>
              </a:rPr>
              <a:t>xạ</a:t>
            </a:r>
            <a:r>
              <a:rPr sz="1600" i="1" dirty="0">
                <a:latin typeface="Arial" panose="020B0604020202020204"/>
                <a:cs typeface="Arial" panose="020B0604020202020204"/>
              </a:rPr>
              <a:t> </a:t>
            </a:r>
            <a:r>
              <a:rPr sz="1600" i="1" spc="-5" dirty="0" smtClean="0">
                <a:latin typeface="Arial" panose="020B0604020202020204"/>
                <a:cs typeface="Arial" panose="020B0604020202020204"/>
              </a:rPr>
              <a:t>3D</a:t>
            </a:r>
            <a:r>
              <a:rPr lang="vi-VN" sz="1600" i="1" spc="-5" dirty="0" smtClean="0">
                <a:latin typeface="Arial" panose="020B0604020202020204"/>
                <a:cs typeface="Arial" panose="020B0604020202020204"/>
              </a:rPr>
              <a:t> và 2D</a:t>
            </a:r>
            <a:r>
              <a:rPr sz="1600" i="1" spc="-5" dirty="0" smtClean="0">
                <a:latin typeface="Arial" panose="020B0604020202020204"/>
                <a:cs typeface="Arial" panose="020B0604020202020204"/>
              </a:rPr>
              <a:t> </a:t>
            </a:r>
            <a:r>
              <a:rPr sz="1600" i="1" dirty="0" err="1">
                <a:latin typeface="Arial" panose="020B0604020202020204"/>
                <a:cs typeface="Arial" panose="020B0604020202020204"/>
              </a:rPr>
              <a:t>của</a:t>
            </a:r>
            <a:r>
              <a:rPr sz="1600" i="1" dirty="0">
                <a:latin typeface="Arial" panose="020B0604020202020204"/>
                <a:cs typeface="Arial" panose="020B0604020202020204"/>
              </a:rPr>
              <a:t> </a:t>
            </a:r>
            <a:r>
              <a:rPr lang="vi-VN" sz="1600" i="1" spc="-5" dirty="0">
                <a:latin typeface="Arial" panose="020B0604020202020204"/>
                <a:cs typeface="Arial" panose="020B0604020202020204"/>
              </a:rPr>
              <a:t>antenna</a:t>
            </a:r>
            <a:r>
              <a:rPr sz="1600" i="1" spc="-5" dirty="0">
                <a:latin typeface="Arial" panose="020B0604020202020204"/>
                <a:cs typeface="Arial" panose="020B0604020202020204"/>
              </a:rPr>
              <a:t> tại tần </a:t>
            </a:r>
            <a:r>
              <a:rPr sz="1600" i="1" dirty="0" err="1">
                <a:latin typeface="Arial" panose="020B0604020202020204"/>
                <a:cs typeface="Arial" panose="020B0604020202020204"/>
              </a:rPr>
              <a:t>số</a:t>
            </a:r>
            <a:r>
              <a:rPr sz="1600" i="1" dirty="0">
                <a:latin typeface="Arial" panose="020B0604020202020204"/>
                <a:cs typeface="Arial" panose="020B0604020202020204"/>
              </a:rPr>
              <a:t> </a:t>
            </a:r>
            <a:r>
              <a:rPr lang="vi-VN" sz="1600" i="1" dirty="0">
                <a:latin typeface="Arial" panose="020B0604020202020204"/>
                <a:cs typeface="Arial" panose="020B0604020202020204"/>
              </a:rPr>
              <a:t>2400</a:t>
            </a:r>
            <a:r>
              <a:rPr sz="1600" i="1" spc="-5" dirty="0" smtClean="0">
                <a:latin typeface="Arial" panose="020B0604020202020204"/>
                <a:cs typeface="Arial" panose="020B0604020202020204"/>
              </a:rPr>
              <a:t>MHz</a:t>
            </a:r>
            <a:endParaRPr sz="16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2209800"/>
            <a:ext cx="4411980" cy="332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21724" r="20974"/>
          <a:stretch>
            <a:fillRect/>
          </a:stretch>
        </p:blipFill>
        <p:spPr>
          <a:xfrm>
            <a:off x="4820920" y="2209800"/>
            <a:ext cx="4075430" cy="33235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304800"/>
            <a:ext cx="5867400" cy="944563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 MÔN HỌC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CF96EA-3FE4-4417-B23C-6CD98079F829}" type="slidenum"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850232"/>
            <a:ext cx="8534400" cy="4691062"/>
          </a:xfrm>
        </p:spPr>
        <p:txBody>
          <a:bodyPr/>
          <a:lstStyle/>
          <a:p>
            <a:pPr marL="0" indent="0">
              <a:buNone/>
            </a:pPr>
            <a:r>
              <a:rPr lang="en-US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Giới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thiệu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đề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tài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</a:t>
            </a:r>
            <a:b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một antenna Yagi 3 chấn tử có kích thước được mô tả như hình bên dưới. </a:t>
            </a:r>
            <a:r>
              <a:rPr lang="vi-V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 dụng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mềm FEKO để mô phỏng, tối ưu kích thước của antenna để đạt được độ </a:t>
            </a:r>
            <a:r>
              <a:rPr lang="vi-V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 (gain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tốt nhất có thể tại tần số f0 = 2450 MHz. Hệ số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en-US" sz="20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11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antenna trong dải tần </a:t>
            </a:r>
            <a:r>
              <a:rPr lang="vi-V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 2400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~2500 MHz nhỏ hơn −10 dB.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vi-V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kính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= </a:t>
            </a:r>
            <a:r>
              <a:rPr lang="vi-V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đỡ chấn tử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(boom)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kim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tròn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kính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xúc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bức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xạ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(radiation pattern) 2D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3D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antenna.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b/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HPBW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antenna.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c/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antenna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Cho biết dải tần số khảo sát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MHz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MHz.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 txBox="1"/>
          <p:nvPr/>
        </p:nvSpPr>
        <p:spPr>
          <a:xfrm>
            <a:off x="2819400" y="5717444"/>
            <a:ext cx="3368675" cy="50990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600" i="1" spc="-5" dirty="0">
                <a:latin typeface="Arial" panose="020B0604020202020204"/>
                <a:cs typeface="Arial" panose="020B0604020202020204"/>
              </a:rPr>
              <a:t>Đồ thị bức </a:t>
            </a:r>
            <a:r>
              <a:rPr sz="1600" i="1" dirty="0" err="1">
                <a:latin typeface="Arial" panose="020B0604020202020204"/>
                <a:cs typeface="Arial" panose="020B0604020202020204"/>
              </a:rPr>
              <a:t>xạ</a:t>
            </a:r>
            <a:r>
              <a:rPr sz="1600" i="1" dirty="0">
                <a:latin typeface="Arial" panose="020B0604020202020204"/>
                <a:cs typeface="Arial" panose="020B0604020202020204"/>
              </a:rPr>
              <a:t> </a:t>
            </a:r>
            <a:r>
              <a:rPr sz="1600" i="1" spc="-5" dirty="0" smtClean="0">
                <a:latin typeface="Arial" panose="020B0604020202020204"/>
                <a:cs typeface="Arial" panose="020B0604020202020204"/>
              </a:rPr>
              <a:t>3D</a:t>
            </a:r>
            <a:r>
              <a:rPr lang="vi-VN" sz="1600" i="1" spc="-5" dirty="0" smtClean="0">
                <a:latin typeface="Arial" panose="020B0604020202020204"/>
                <a:cs typeface="Arial" panose="020B0604020202020204"/>
              </a:rPr>
              <a:t> và 2D</a:t>
            </a:r>
            <a:r>
              <a:rPr sz="1600" i="1" spc="-5" dirty="0" smtClean="0">
                <a:latin typeface="Arial" panose="020B0604020202020204"/>
                <a:cs typeface="Arial" panose="020B0604020202020204"/>
              </a:rPr>
              <a:t> </a:t>
            </a:r>
            <a:r>
              <a:rPr sz="1600" i="1" dirty="0" err="1">
                <a:latin typeface="Arial" panose="020B0604020202020204"/>
                <a:cs typeface="Arial" panose="020B0604020202020204"/>
              </a:rPr>
              <a:t>của</a:t>
            </a:r>
            <a:r>
              <a:rPr sz="1600" i="1" dirty="0">
                <a:latin typeface="Arial" panose="020B0604020202020204"/>
                <a:cs typeface="Arial" panose="020B0604020202020204"/>
              </a:rPr>
              <a:t> </a:t>
            </a:r>
            <a:r>
              <a:rPr lang="vi-VN" sz="1600" i="1" spc="-5" dirty="0">
                <a:latin typeface="Arial" panose="020B0604020202020204"/>
                <a:cs typeface="Arial" panose="020B0604020202020204"/>
              </a:rPr>
              <a:t>antenna</a:t>
            </a:r>
            <a:r>
              <a:rPr sz="1600" i="1" spc="-5" dirty="0">
                <a:latin typeface="Arial" panose="020B0604020202020204"/>
                <a:cs typeface="Arial" panose="020B0604020202020204"/>
              </a:rPr>
              <a:t> tại tần </a:t>
            </a:r>
            <a:r>
              <a:rPr sz="1600" i="1" dirty="0" err="1">
                <a:latin typeface="Arial" panose="020B0604020202020204"/>
                <a:cs typeface="Arial" panose="020B0604020202020204"/>
              </a:rPr>
              <a:t>số</a:t>
            </a:r>
            <a:r>
              <a:rPr sz="1600" i="1" dirty="0">
                <a:latin typeface="Arial" panose="020B0604020202020204"/>
                <a:cs typeface="Arial" panose="020B0604020202020204"/>
              </a:rPr>
              <a:t> </a:t>
            </a:r>
            <a:r>
              <a:rPr lang="vi-VN" sz="1600" i="1" dirty="0" smtClean="0">
                <a:latin typeface="Arial" panose="020B0604020202020204"/>
                <a:cs typeface="Arial" panose="020B0604020202020204"/>
              </a:rPr>
              <a:t>2450</a:t>
            </a:r>
            <a:r>
              <a:rPr sz="1600" i="1" spc="-5" dirty="0">
                <a:latin typeface="Arial" panose="020B0604020202020204"/>
                <a:cs typeface="Arial" panose="020B0604020202020204"/>
              </a:rPr>
              <a:t>MHz</a:t>
            </a:r>
            <a:endParaRPr sz="1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05000" y="304800"/>
            <a:ext cx="7239000" cy="944563"/>
          </a:xfrm>
        </p:spPr>
        <p:txBody>
          <a:bodyPr/>
          <a:lstStyle/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KẾT QUẢ MÔ PHỎNG CHƯA TỐI ƯU 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1447800"/>
            <a:ext cx="34290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+mj-lt"/>
              <a:buAutoNum type="alphaLcParenR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Vẽ đồ thị bức xạ 2D,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3D: 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2077720"/>
            <a:ext cx="4159885" cy="3350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22180" r="20677"/>
          <a:stretch>
            <a:fillRect/>
          </a:stretch>
        </p:blipFill>
        <p:spPr>
          <a:xfrm>
            <a:off x="4643120" y="2067560"/>
            <a:ext cx="4053840" cy="33216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04800"/>
            <a:ext cx="7239000" cy="944563"/>
          </a:xfrm>
        </p:spPr>
        <p:txBody>
          <a:bodyPr/>
          <a:lstStyle/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KẾT QUẢ MÔ PHỎNG CHƯA TỐI ƯU 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371600" y="1447800"/>
            <a:ext cx="34290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+mj-lt"/>
              <a:buAutoNum type="alphaLcParenR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Vẽ đồ thị bức xạ 2D,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3D: 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3"/>
          <p:cNvSpPr txBox="1"/>
          <p:nvPr/>
        </p:nvSpPr>
        <p:spPr>
          <a:xfrm>
            <a:off x="2743200" y="5687249"/>
            <a:ext cx="3368675" cy="50990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600" i="1" spc="-5" dirty="0">
                <a:latin typeface="Arial" panose="020B0604020202020204"/>
                <a:cs typeface="Arial" panose="020B0604020202020204"/>
              </a:rPr>
              <a:t>Đồ thị bức </a:t>
            </a:r>
            <a:r>
              <a:rPr sz="1600" i="1" dirty="0" err="1">
                <a:latin typeface="Arial" panose="020B0604020202020204"/>
                <a:cs typeface="Arial" panose="020B0604020202020204"/>
              </a:rPr>
              <a:t>xạ</a:t>
            </a:r>
            <a:r>
              <a:rPr sz="1600" i="1" dirty="0">
                <a:latin typeface="Arial" panose="020B0604020202020204"/>
                <a:cs typeface="Arial" panose="020B0604020202020204"/>
              </a:rPr>
              <a:t> </a:t>
            </a:r>
            <a:r>
              <a:rPr sz="1600" i="1" spc="-5" dirty="0" smtClean="0">
                <a:latin typeface="Arial" panose="020B0604020202020204"/>
                <a:cs typeface="Arial" panose="020B0604020202020204"/>
              </a:rPr>
              <a:t>3D</a:t>
            </a:r>
            <a:r>
              <a:rPr lang="vi-VN" sz="1600" i="1" spc="-5" dirty="0" smtClean="0">
                <a:latin typeface="Arial" panose="020B0604020202020204"/>
                <a:cs typeface="Arial" panose="020B0604020202020204"/>
              </a:rPr>
              <a:t> vad 2D</a:t>
            </a:r>
            <a:r>
              <a:rPr sz="1600" i="1" spc="-5" dirty="0" smtClean="0">
                <a:latin typeface="Arial" panose="020B0604020202020204"/>
                <a:cs typeface="Arial" panose="020B0604020202020204"/>
              </a:rPr>
              <a:t> </a:t>
            </a:r>
            <a:r>
              <a:rPr sz="1600" i="1" dirty="0" err="1">
                <a:latin typeface="Arial" panose="020B0604020202020204"/>
                <a:cs typeface="Arial" panose="020B0604020202020204"/>
              </a:rPr>
              <a:t>của</a:t>
            </a:r>
            <a:r>
              <a:rPr sz="1600" i="1" dirty="0">
                <a:latin typeface="Arial" panose="020B0604020202020204"/>
                <a:cs typeface="Arial" panose="020B0604020202020204"/>
              </a:rPr>
              <a:t> </a:t>
            </a:r>
            <a:r>
              <a:rPr lang="vi-VN" sz="1600" i="1" spc="-5" dirty="0">
                <a:latin typeface="Arial" panose="020B0604020202020204"/>
                <a:cs typeface="Arial" panose="020B0604020202020204"/>
              </a:rPr>
              <a:t>antenna</a:t>
            </a:r>
            <a:r>
              <a:rPr sz="1600" i="1" spc="-5" dirty="0">
                <a:latin typeface="Arial" panose="020B0604020202020204"/>
                <a:cs typeface="Arial" panose="020B0604020202020204"/>
              </a:rPr>
              <a:t> tại tần </a:t>
            </a:r>
            <a:r>
              <a:rPr sz="1600" i="1" dirty="0" err="1">
                <a:latin typeface="Arial" panose="020B0604020202020204"/>
                <a:cs typeface="Arial" panose="020B0604020202020204"/>
              </a:rPr>
              <a:t>số</a:t>
            </a:r>
            <a:r>
              <a:rPr sz="1600" i="1" dirty="0">
                <a:latin typeface="Arial" panose="020B0604020202020204"/>
                <a:cs typeface="Arial" panose="020B0604020202020204"/>
              </a:rPr>
              <a:t> </a:t>
            </a:r>
            <a:r>
              <a:rPr lang="vi-VN" sz="1600" i="1" dirty="0">
                <a:latin typeface="Arial" panose="020B0604020202020204"/>
                <a:cs typeface="Arial" panose="020B0604020202020204"/>
              </a:rPr>
              <a:t>25</a:t>
            </a:r>
            <a:r>
              <a:rPr lang="vi-VN" sz="1600" i="1" dirty="0" smtClean="0">
                <a:latin typeface="Arial" panose="020B0604020202020204"/>
                <a:cs typeface="Arial" panose="020B0604020202020204"/>
              </a:rPr>
              <a:t>00</a:t>
            </a:r>
            <a:r>
              <a:rPr sz="1600" i="1" spc="-5" dirty="0" smtClean="0">
                <a:latin typeface="Arial" panose="020B0604020202020204"/>
                <a:cs typeface="Arial" panose="020B0604020202020204"/>
              </a:rPr>
              <a:t>MHz</a:t>
            </a:r>
            <a:endParaRPr sz="16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975" y="1962150"/>
            <a:ext cx="4079240" cy="3611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19972" r="17463"/>
          <a:stretch>
            <a:fillRect/>
          </a:stretch>
        </p:blipFill>
        <p:spPr>
          <a:xfrm>
            <a:off x="4724400" y="1962150"/>
            <a:ext cx="4033520" cy="36112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KẾT QUẢ MÔ PHỎNG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 ƯU 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371600" y="1447800"/>
            <a:ext cx="42672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 Xác định góc HPBW của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Antenna:  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5943557"/>
            <a:ext cx="411480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thị bức xạ 2D tại tần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2450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MHz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4897123" y="1861671"/>
                <a:ext cx="3982724" cy="1938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Để xác định góc HPBW của Antenna ta lấy đối xứng 2 điểm có giá trị cường độ bức xạ U = 0.5 ứng với giá trị đồ thị bên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~</a:t>
                </a:r>
                <a:r>
                  <a:rPr lang="vi-V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-6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sz="12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</a:t>
                </a:r>
                <a14:m>
                  <m:oMath xmlns:m="http://schemas.openxmlformats.org/officeDocument/2006/math">
                    <m:r>
                      <a:rPr lang="vi-VN" altLang="en-US" sz="2000" b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4</m:t>
                    </m:r>
                    <m:r>
                      <a:rPr lang="en-US" altLang="vi-VN" sz="2000" b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.</m:t>
                    </m:r>
                    <m:r>
                      <a:rPr lang="vi-VN" altLang="en-US" sz="2000" b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1392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123" y="1861671"/>
                <a:ext cx="3982724" cy="1938020"/>
              </a:xfrm>
              <a:prstGeom prst="rect">
                <a:avLst/>
              </a:prstGeom>
              <a:blipFill rotWithShape="1">
                <a:blip r:embed="rId1"/>
                <a:stretch>
                  <a:fillRect t="-25" b="2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057400"/>
            <a:ext cx="4490085" cy="36849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KẾT QUẢ MÔ PHỎNG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 ƯU 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371600" y="1447800"/>
            <a:ext cx="51054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 T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hông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số:  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66952" y="6074395"/>
            <a:ext cx="501009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thị biểu diễn hệ số phản xạ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3400" y="1905000"/>
            <a:ext cx="7458710" cy="42316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KẾT QUẢ MÔ PHỎNG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 ƯU 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371600" y="1447800"/>
            <a:ext cx="51054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 T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hông số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 kháng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tần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số:  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4099" y="6006040"/>
            <a:ext cx="449580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thị biểu diễn trở kháng 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 Antenna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1981200"/>
            <a:ext cx="7556500" cy="40246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04800"/>
            <a:ext cx="7239000" cy="944563"/>
          </a:xfrm>
        </p:spPr>
        <p:txBody>
          <a:bodyPr/>
          <a:lstStyle/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KẾT QUẢ MÔ PHỎNG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 ƯU 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7200" y="1450122"/>
            <a:ext cx="12954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6"/>
          <p:cNvSpPr>
            <a:spLocks noGrp="1"/>
          </p:cNvSpPr>
          <p:nvPr>
            <p:ph idx="1"/>
          </p:nvPr>
        </p:nvSpPr>
        <p:spPr>
          <a:xfrm>
            <a:off x="304800" y="1850232"/>
            <a:ext cx="8534400" cy="4691062"/>
          </a:xfrm>
        </p:spPr>
        <p:txBody>
          <a:bodyPr/>
          <a:lstStyle/>
          <a:p>
            <a:pPr marL="0" indent="0" algn="just">
              <a:buNone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/>
              <p:cNvSpPr txBox="1"/>
              <p:nvPr/>
            </p:nvSpPr>
            <p:spPr bwMode="auto">
              <a:xfrm>
                <a:off x="223463" y="2046347"/>
                <a:ext cx="8610600" cy="3712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900">
                    <a:solidFill>
                      <a:srgbClr val="000066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600">
                    <a:solidFill>
                      <a:srgbClr val="000066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200">
                    <a:solidFill>
                      <a:srgbClr val="000066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000066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66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000066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000066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000066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000066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Hệ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 phản xạ </a:t>
                </a:r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ở dải tần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2000 - 2800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MHz</a:t>
                </a:r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chưa đạt theo yêu cầu của đồ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án.</a:t>
                </a:r>
                <a:endParaRPr lang="en-US" sz="2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4325" marR="342265" indent="-301625">
                  <a:lnSpc>
                    <a:spcPct val="100000"/>
                  </a:lnSpc>
                  <a:spcBef>
                    <a:spcPts val="355"/>
                  </a:spcBef>
                  <a:buFont typeface="Noto Sans"/>
                  <a:buChar char="▪"/>
                  <a:tabLst>
                    <a:tab pos="314325" algn="l"/>
                    <a:tab pos="314960" algn="l"/>
                  </a:tabLst>
                </a:pPr>
                <a:r>
                  <a:rPr lang="en-US" sz="2000" spc="-5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Hệ</a:t>
                </a:r>
                <a:r>
                  <a:rPr lang="en-US" sz="2000" spc="-5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5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000" spc="-5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phản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xạ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5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S11 </a:t>
                </a:r>
                <a:r>
                  <a:rPr lang="en-US" sz="2000" spc="-5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2000" spc="-5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khoảng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5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tần</a:t>
                </a:r>
                <a:r>
                  <a:rPr lang="en-US" sz="2000" spc="-5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5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000" spc="-5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5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2000-</a:t>
                </a:r>
                <a:r>
                  <a:rPr lang="vi-VN" altLang="en-US" sz="2000" spc="-5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28</a:t>
                </a:r>
                <a:r>
                  <a:rPr lang="en-US" sz="2000" spc="-5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 MHz</a:t>
                </a:r>
                <a:r>
                  <a:rPr lang="vi-VN" sz="2000" spc="-5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thấp</a:t>
                </a:r>
                <a:r>
                  <a:rPr lang="en-US" sz="20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-2</a:t>
                </a:r>
                <a:r>
                  <a:rPr lang="vi-VN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altLang="vi-VN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dB </a:t>
                </a:r>
                <a:r>
                  <a:rPr lang="en-US" sz="2000" spc="-5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tại</a:t>
                </a:r>
                <a:r>
                  <a:rPr lang="en-US" sz="2000" spc="-5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28</a:t>
                </a:r>
                <a:r>
                  <a:rPr lang="vi-V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</a:t>
                </a:r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MHz, </a:t>
                </a:r>
                <a:r>
                  <a:rPr lang="en-US" sz="2000" spc="-5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cao</a:t>
                </a:r>
                <a:r>
                  <a:rPr lang="en-US" sz="2000" spc="-5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vi-VN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0.75</a:t>
                </a:r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dB </a:t>
                </a:r>
                <a:r>
                  <a:rPr lang="en-US" sz="2000" spc="-5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tại</a:t>
                </a:r>
                <a:r>
                  <a:rPr lang="en-US" sz="2000" spc="-35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</a:t>
                </a:r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MHz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không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đạt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yêu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cầu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đề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bài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là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nhỏ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hơn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-10dB.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marL="12700" marR="342265" indent="0">
                  <a:lnSpc>
                    <a:spcPct val="100000"/>
                  </a:lnSpc>
                  <a:spcBef>
                    <a:spcPts val="355"/>
                  </a:spcBef>
                  <a:buFont typeface="Noto Sans"/>
                  <a:buNone/>
                  <a:tabLst>
                    <a:tab pos="314325" algn="l"/>
                    <a:tab pos="314960" algn="l"/>
                  </a:tabLst>
                </a:pPr>
                <a:r>
                  <a:rPr lang="vi-VN" alt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              +  G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óc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HPBW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khoảng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vi-VN" altLang="en-US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74</m:t>
                    </m:r>
                    <m:r>
                      <a:rPr lang="en-US" altLang="vi-VN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.</m:t>
                    </m:r>
                    <m:r>
                      <a:rPr lang="vi-VN" altLang="en-US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1392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độ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.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sym typeface="+mn-ea"/>
                  </a:rPr>
                  <a:t>	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+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Trở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kháng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Z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của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antenna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trong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dải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tần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từ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vi-V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2400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~</a:t>
                </a:r>
                <a:r>
                  <a:rPr lang="vi-V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2500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MHz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khoảng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từ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vi-V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75.5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Ohm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đến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vi-V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135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Ohm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Để antenna đạt được độ lợi (Gain) tốt nhất có thể tại tần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2450MHz</a:t>
                </a:r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 hệ số</a:t>
                </a:r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</a:t>
                </a:r>
                <a:r>
                  <a:rPr lang="en-US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 antenna trong dải tần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vi-VN" altLang="en-US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00-2</a:t>
                </a:r>
                <a:r>
                  <a:rPr lang="vi-VN" altLang="en-US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 </a:t>
                </a:r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MHz 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nhỏ hơn </a:t>
                </a:r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-10 dB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 đề bài ta phải tiến hành tối ưu kích thước của Antenna.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463" y="2046347"/>
                <a:ext cx="8610600" cy="3712368"/>
              </a:xfrm>
              <a:prstGeom prst="rect">
                <a:avLst/>
              </a:prstGeom>
              <a:blipFill rotWithShape="1">
                <a:blip r:embed="rId1"/>
                <a:stretch>
                  <a:fillRect l="-7" t="-10" r="7" b="-177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III. TỐI ƯU THIẾT KẾ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33855"/>
            <a:ext cx="7758430" cy="4690745"/>
          </a:xfrm>
        </p:spPr>
        <p:txBody>
          <a:bodyPr/>
          <a:p>
            <a:pPr marL="0" indent="0">
              <a:buNone/>
            </a:pPr>
            <a:r>
              <a:rPr lang="vi-VN" altLang="en-US" sz="2000" dirty="0" err="1">
                <a:solidFill>
                  <a:schemeClr val="tx1"/>
                </a:solidFill>
                <a:sym typeface="+mn-ea"/>
              </a:rPr>
              <a:t> - </a:t>
            </a:r>
            <a:r>
              <a:rPr lang="en-US" sz="2000" dirty="0" err="1">
                <a:solidFill>
                  <a:schemeClr val="tx1"/>
                </a:solidFill>
                <a:sym typeface="+mn-ea"/>
              </a:rPr>
              <a:t>Nhập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+mn-ea"/>
              </a:rPr>
              <a:t>giá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+mn-ea"/>
              </a:rPr>
              <a:t>trị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 Antenna </a:t>
            </a:r>
            <a:r>
              <a:rPr lang="en-US" sz="2000" dirty="0" err="1">
                <a:solidFill>
                  <a:schemeClr val="tx1"/>
                </a:solidFill>
                <a:sym typeface="+mn-ea"/>
              </a:rPr>
              <a:t>tối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+mn-ea"/>
              </a:rPr>
              <a:t>ưu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+mn-ea"/>
              </a:rPr>
              <a:t>trên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+mn-ea"/>
              </a:rPr>
              <a:t>bảng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+mn-ea"/>
              </a:rPr>
              <a:t>thông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+mn-ea"/>
              </a:rPr>
              <a:t>số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 (Variables)</a:t>
            </a:r>
            <a:endParaRPr lang="vi-VN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vi-V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28600" y="2220595"/>
            <a:ext cx="3582035" cy="39382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ight Arrow 5"/>
          <p:cNvSpPr/>
          <p:nvPr/>
        </p:nvSpPr>
        <p:spPr>
          <a:xfrm>
            <a:off x="3962400" y="3962400"/>
            <a:ext cx="1143000" cy="60960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209800"/>
            <a:ext cx="3783965" cy="39382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04800"/>
            <a:ext cx="7239000" cy="944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TỐI ƯU THIẾT KẾ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850232"/>
                <a:ext cx="8534400" cy="469106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Để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thỏa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mãn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yêu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cầu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đề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bài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, ta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phải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tối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ưu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các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thông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số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thiết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kế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Antenna Yagi 3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chấn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tử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.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Chọn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tối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ưu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bằng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cách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thay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đổi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chiều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dài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các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chấn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tử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hoặc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thay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đổi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khoảng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cách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của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các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chấn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tử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.</a:t>
                </a:r>
                <a:endPara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Để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tối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ưu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kích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thước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Antenna ta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chọn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thay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đổi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chiều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dài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của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các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chấn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tử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và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khoảng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cách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giữa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Antenna Director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với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Antenna Dipole</a:t>
                </a:r>
                <a:endPara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	+ 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Chấn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tử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phản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xạ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 </m:t>
                    </m:r>
                    <m:r>
                      <a:rPr lang="vi-VN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𝑡</m:t>
                    </m:r>
                    <m:r>
                      <a:rPr lang="vi-VN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ă</m:t>
                    </m:r>
                    <m:r>
                      <a:rPr lang="vi-VN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𝑛𝑔</m:t>
                    </m:r>
                    <m:r>
                      <a:rPr lang="en-US" altLang="vi-V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	+ 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Chấn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tử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lưỡng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cự</a:t>
                </a:r>
                <a:r>
                  <a:rPr lang="vi-VN" alt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 DE </a:t>
                </a:r>
                <a:r>
                  <a:rPr lang="vi-V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giữ nguyên</a:t>
                </a:r>
                <a:endPara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	+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Chấn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tử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hướng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sóng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D</a:t>
                </a:r>
                <a:r>
                  <a:rPr lang="vi-V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giảm.</a:t>
                </a:r>
                <a:endPara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  <a:sym typeface="+mn-ea"/>
                  </a:rPr>
                  <a:t>Ta </a:t>
                </a:r>
                <a:r>
                  <a:rPr lang="en-US" sz="1800" dirty="0" err="1">
                    <a:solidFill>
                      <a:schemeClr val="tx1"/>
                    </a:solidFill>
                    <a:sym typeface="+mn-ea"/>
                  </a:rPr>
                  <a:t>có</a:t>
                </a:r>
                <a:r>
                  <a:rPr lang="en-US" sz="1800" dirty="0">
                    <a:solidFill>
                      <a:schemeClr val="tx1"/>
                    </a:solidFill>
                    <a:sym typeface="+mn-ea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num>
                      <m:den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den>
                    </m:f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122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45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</m:oMath>
                </a14:m>
                <a:endParaRPr lang="vi-VN" altLang="en-US" sz="18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Content Placeholder 6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850232"/>
                <a:ext cx="8534400" cy="4691062"/>
              </a:xfrm>
              <a:blipFill rotWithShape="1">
                <a:blip r:embed="rId1"/>
                <a:stretch>
                  <a:fillRect t="-10" b="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III. TỐI ƯU THIẾT KẾ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vi-VN" altLang="en-US" dirty="0">
                    <a:solidFill>
                      <a:schemeClr val="tx1"/>
                    </a:solidFill>
                    <a:sym typeface="+mn-ea"/>
                  </a:rPr>
                  <a:t>Chọn các giá trị của các chấn tửsau tối ưu.</a:t>
                </a:r>
                <a:endParaRPr lang="en-US" dirty="0">
                  <a:solidFill>
                    <a:schemeClr val="tx1"/>
                  </a:solidFill>
                  <a:sym typeface="+mn-ea"/>
                </a:endParaRPr>
              </a:p>
              <a:p>
                <a:pPr marL="0" indent="0">
                  <a:buNone/>
                </a:pPr>
                <a:r>
                  <a:rPr lang="vi-VN" altLang="en-US" dirty="0">
                    <a:solidFill>
                      <a:schemeClr val="tx1"/>
                    </a:solidFill>
                    <a:sym typeface="+mn-ea"/>
                  </a:rPr>
                  <a:t>         </a:t>
                </a:r>
                <a:r>
                  <a:rPr lang="en-US" dirty="0">
                    <a:solidFill>
                      <a:schemeClr val="tx1"/>
                    </a:solidFill>
                    <a:sym typeface="+mn-ea"/>
                  </a:rPr>
                  <a:t>+  </a:t>
                </a:r>
                <a:r>
                  <a:rPr lang="en-US" dirty="0" err="1">
                    <a:solidFill>
                      <a:schemeClr val="tx1"/>
                    </a:solidFill>
                    <a:sym typeface="+mn-ea"/>
                  </a:rPr>
                  <a:t>Chấn</a:t>
                </a:r>
                <a:r>
                  <a:rPr lang="en-US" dirty="0">
                    <a:solidFill>
                      <a:schemeClr val="tx1"/>
                    </a:solidFill>
                    <a:sym typeface="+mn-ea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sym typeface="+mn-ea"/>
                  </a:rPr>
                  <a:t>tử</a:t>
                </a:r>
                <a:r>
                  <a:rPr lang="en-US" dirty="0">
                    <a:solidFill>
                      <a:schemeClr val="tx1"/>
                    </a:solidFill>
                    <a:sym typeface="+mn-ea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sym typeface="+mn-ea"/>
                  </a:rPr>
                  <a:t>phản</a:t>
                </a:r>
                <a:r>
                  <a:rPr lang="en-US" dirty="0">
                    <a:solidFill>
                      <a:schemeClr val="tx1"/>
                    </a:solidFill>
                    <a:sym typeface="+mn-ea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sym typeface="+mn-ea"/>
                  </a:rPr>
                  <a:t>xạ</a:t>
                </a:r>
                <a:r>
                  <a:rPr lang="en-US" dirty="0">
                    <a:solidFill>
                      <a:schemeClr val="tx1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vi-VN" altLang="en-US" dirty="0">
                    <a:solidFill>
                      <a:schemeClr val="tx1"/>
                    </a:solidFill>
                  </a:rPr>
                  <a:t> 80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sym typeface="+mn-ea"/>
                  </a:rPr>
                  <a:t>	+  </a:t>
                </a:r>
                <a:r>
                  <a:rPr lang="en-US" dirty="0" err="1">
                    <a:solidFill>
                      <a:schemeClr val="tx1"/>
                    </a:solidFill>
                    <a:sym typeface="+mn-ea"/>
                  </a:rPr>
                  <a:t>Chấn</a:t>
                </a:r>
                <a:r>
                  <a:rPr lang="en-US" dirty="0">
                    <a:solidFill>
                      <a:schemeClr val="tx1"/>
                    </a:solidFill>
                    <a:sym typeface="+mn-ea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sym typeface="+mn-ea"/>
                  </a:rPr>
                  <a:t>tử</a:t>
                </a:r>
                <a:r>
                  <a:rPr lang="en-US" dirty="0">
                    <a:solidFill>
                      <a:schemeClr val="tx1"/>
                    </a:solidFill>
                    <a:sym typeface="+mn-ea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sym typeface="+mn-ea"/>
                  </a:rPr>
                  <a:t>lưỡng</a:t>
                </a:r>
                <a:r>
                  <a:rPr lang="en-US" dirty="0">
                    <a:solidFill>
                      <a:schemeClr val="tx1"/>
                    </a:solidFill>
                    <a:sym typeface="+mn-ea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sym typeface="+mn-ea"/>
                  </a:rPr>
                  <a:t>cực</a:t>
                </a:r>
                <a:r>
                  <a:rPr lang="en-US" dirty="0">
                    <a:solidFill>
                      <a:schemeClr val="tx1"/>
                    </a:solidFill>
                    <a:sym typeface="+mn-ea"/>
                  </a:rPr>
                  <a:t>	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  <a:sym typeface="+mn-ea"/>
                  </a:rPr>
                  <a:t> DE 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sym typeface="+mn-ea"/>
                  </a:rPr>
                  <a:t>	+ </a:t>
                </a:r>
                <a:r>
                  <a:rPr lang="en-US" dirty="0" err="1">
                    <a:solidFill>
                      <a:schemeClr val="tx1"/>
                    </a:solidFill>
                    <a:sym typeface="+mn-ea"/>
                  </a:rPr>
                  <a:t>Chấn</a:t>
                </a:r>
                <a:r>
                  <a:rPr lang="en-US" dirty="0">
                    <a:solidFill>
                      <a:schemeClr val="tx1"/>
                    </a:solidFill>
                    <a:sym typeface="+mn-ea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sym typeface="+mn-ea"/>
                  </a:rPr>
                  <a:t>tử</a:t>
                </a:r>
                <a:r>
                  <a:rPr lang="en-US" dirty="0">
                    <a:solidFill>
                      <a:schemeClr val="tx1"/>
                    </a:solidFill>
                    <a:sym typeface="+mn-ea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sym typeface="+mn-ea"/>
                  </a:rPr>
                  <a:t>hướng</a:t>
                </a:r>
                <a:r>
                  <a:rPr lang="en-US" dirty="0">
                    <a:solidFill>
                      <a:schemeClr val="tx1"/>
                    </a:solidFill>
                    <a:sym typeface="+mn-ea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sym typeface="+mn-ea"/>
                  </a:rPr>
                  <a:t>sóng</a:t>
                </a:r>
                <a:r>
                  <a:rPr lang="en-US" dirty="0">
                    <a:solidFill>
                      <a:schemeClr val="tx1"/>
                    </a:solidFill>
                    <a:sym typeface="+mn-ea"/>
                  </a:rPr>
                  <a:t> D </a:t>
                </a:r>
                <a:r>
                  <a:rPr lang="vi-VN" altLang="en-US" dirty="0">
                    <a:solidFill>
                      <a:schemeClr val="tx1"/>
                    </a:solidFill>
                    <a:sym typeface="+mn-ea"/>
                  </a:rPr>
                  <a:t>= 3</a:t>
                </a:r>
                <a:r>
                  <a:rPr lang="vi-VN" altLang="en-US" dirty="0">
                    <a:solidFill>
                      <a:schemeClr val="tx1"/>
                    </a:solidFill>
                    <a:sym typeface="+mn-ea"/>
                  </a:rPr>
                  <a:t>6</a:t>
                </a:r>
                <a:endParaRPr lang="vi-VN" altLang="en-US" dirty="0">
                  <a:solidFill>
                    <a:schemeClr val="tx1"/>
                  </a:solidFill>
                  <a:sym typeface="+mn-ea"/>
                </a:endParaRPr>
              </a:p>
              <a:p>
                <a:pPr marL="0" indent="0">
                  <a:buNone/>
                </a:pPr>
                <a:endParaRPr lang="vi-VN" altLang="en-US" dirty="0">
                  <a:solidFill>
                    <a:schemeClr val="tx1"/>
                  </a:solidFill>
                  <a:sym typeface="+mn-ea"/>
                </a:endParaRPr>
              </a:p>
              <a:p>
                <a:pPr marL="0" indent="0">
                  <a:buNone/>
                </a:pPr>
                <a:r>
                  <a:rPr lang="vi-VN" altLang="en-US" dirty="0">
                    <a:solidFill>
                      <a:schemeClr val="tx1"/>
                    </a:solidFill>
                    <a:sym typeface="+mn-ea"/>
                  </a:rPr>
                  <a:t>    </a:t>
                </a:r>
                <a:r>
                  <a:rPr lang="vi-VN" altLang="en-US" dirty="0">
                    <a:solidFill>
                      <a:srgbClr val="FF0000"/>
                    </a:solidFill>
                    <a:sym typeface="+mn-ea"/>
                  </a:rPr>
                  <a:t>  Bằng cách thế từng R DE và D</a:t>
                </a:r>
                <a:endParaRPr lang="vi-VN" altLang="en-US" dirty="0">
                  <a:solidFill>
                    <a:srgbClr val="FF0000"/>
                  </a:solidFill>
                  <a:sym typeface="+mn-ea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TỐI ƯU THIẾT KẾ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304800" y="1601446"/>
            <a:ext cx="8534400" cy="1047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rgbClr val="000066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0066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Hình ảnh antenna thu được khi được tiến hành tối ưu kích thước:</a:t>
            </a:r>
            <a:endParaRPr lang="en-US" sz="20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9725" y="6091535"/>
            <a:ext cx="5924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Antenna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rcRect l="17627" r="16539"/>
          <a:stretch>
            <a:fillRect/>
          </a:stretch>
        </p:blipFill>
        <p:spPr>
          <a:xfrm>
            <a:off x="2247900" y="1981200"/>
            <a:ext cx="4648200" cy="40779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CF96EA-3FE4-4417-B23C-6CD98079F829}" type="slidenum">
              <a:rPr lang="en-US" smtClean="0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 MÔN HỌC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1600" y="1812925"/>
            <a:ext cx="6188075" cy="3924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KẾT QUẢ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PHỎNG TỐI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 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371600" y="1447800"/>
            <a:ext cx="34290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+mj-lt"/>
              <a:buAutoNum type="alphaLcParenR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Vẽ đồ thị bức xạ 2D,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3D: 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05000" y="6065753"/>
            <a:ext cx="5525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thị bức xạ 3D của Antenna tại tần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MHz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15037" y="5410121"/>
            <a:ext cx="10655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Scale: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647950" y="1905000"/>
            <a:ext cx="4038600" cy="327850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KẾT QUẢ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PHỎNG TỐI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 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371600" y="1447800"/>
            <a:ext cx="34290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+mj-lt"/>
              <a:buAutoNum type="alphaLcParenR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Vẽ đồ thị bức xạ 2D,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3D: 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4600" y="6096035"/>
            <a:ext cx="411480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thị bức xạ 2D tại tần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vi-V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MHz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00400" y="5715273"/>
            <a:ext cx="3154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Scale: dB(tại tần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vi-VN" altLang="en-US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0MHz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rcRect l="18926" r="12940"/>
          <a:stretch>
            <a:fillRect/>
          </a:stretch>
        </p:blipFill>
        <p:spPr>
          <a:xfrm>
            <a:off x="2514600" y="1758950"/>
            <a:ext cx="4343400" cy="43370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KẾT QUẢ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PHỎNG TỐI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371600" y="1447800"/>
            <a:ext cx="43434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 Xác định góc HPBW của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Antenna:  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434" y="6019800"/>
            <a:ext cx="411480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thị bức xạ 2D tại tần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2450MHz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94077" y="1910012"/>
            <a:ext cx="3982724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HPBW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Antenna ta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cường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= 0.</a:t>
            </a: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vi-V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69.3439°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rcRect l="12640" r="6781"/>
          <a:stretch>
            <a:fillRect/>
          </a:stretch>
        </p:blipFill>
        <p:spPr>
          <a:xfrm>
            <a:off x="609600" y="1993265"/>
            <a:ext cx="3886200" cy="38817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KẾT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 MÔ PHỎNG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 ƯU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8600" y="1447165"/>
            <a:ext cx="51054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 Vẽ thông số 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2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tần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số:  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" y="6272530"/>
            <a:ext cx="6101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xạ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Antenna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1902460"/>
            <a:ext cx="7520305" cy="43141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IV. KẾT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 MÔ PHỎNG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TỐI ƯU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33855"/>
            <a:ext cx="8060055" cy="4375150"/>
          </a:xfrm>
        </p:spPr>
        <p:txBody>
          <a:bodyPr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c) Vẽ thông số 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S11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theo tần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số: 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2465" y="2057400"/>
            <a:ext cx="8167370" cy="39192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905000" y="6019800"/>
            <a:ext cx="518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biểu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diễn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trở kháng Z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Antenna</a:t>
            </a:r>
            <a:endParaRPr lang="en-US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04800"/>
            <a:ext cx="7239000" cy="944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KẾT QUẢ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PHỎNG TỐI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371600" y="1447800"/>
            <a:ext cx="12954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89199"/>
                <a:ext cx="8229600" cy="469106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Hệ số phản xạ </a:t>
                </a:r>
                <a:r>
                  <a: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S11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ở dải tần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2400-2500MHz</a:t>
                </a:r>
                <a:r>
                  <a:rPr lang="en-US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đạt theo yêu cầu của đồ án.</a:t>
                </a:r>
                <a:endPara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Hệ số phản xạ </a:t>
                </a:r>
                <a:r>
                  <a:rPr lang="en-US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đã phù hợp ở dải tần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</a:t>
                </a:r>
                <a:r>
                  <a:rPr lang="vi-VN" altLang="en-US" sz="18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sz="18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0MHz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Độ lợi Antenna tại tần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2450 </a:t>
                </a:r>
                <a:r>
                  <a: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MHz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đạt được</a:t>
                </a:r>
                <a:r>
                  <a:rPr lang="vi-V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khoản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18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vi-VN" altLang="en-US" sz="18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vi-VN" altLang="en-US" sz="18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sz="18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dB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 marR="342265" indent="0">
                  <a:lnSpc>
                    <a:spcPct val="100000"/>
                  </a:lnSpc>
                  <a:spcBef>
                    <a:spcPts val="355"/>
                  </a:spcBef>
                  <a:buFont typeface="Noto Sans"/>
                  <a:buNone/>
                  <a:tabLst>
                    <a:tab pos="314325" algn="l"/>
                    <a:tab pos="314960" algn="l"/>
                  </a:tabLst>
                </a:pPr>
                <a:r>
                  <a:rPr lang="vi-VN" alt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               +  G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óc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HPBW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khoảng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vi-V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69.3439</a:t>
                </a:r>
                <a:r>
                  <a:rPr lang="vi-V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°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độ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.</a:t>
                </a:r>
                <a:endPara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  <a:sym typeface="+mn-ea"/>
                  </a:rPr>
                  <a:t>	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+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Trở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kháng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Z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của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antenna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trong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dải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tần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từ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vi-V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2400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~</a:t>
                </a:r>
                <a:r>
                  <a:rPr lang="vi-V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2500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MHz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khoảng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từ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vi-V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49.3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Ohm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đến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vi-VN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56.7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Ohm</a:t>
                </a:r>
                <a:endPara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</a:t>
                </a:r>
                <a:r>
                  <a:rPr lang="en-US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ntenna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đạt được độ lợi (Gain) tốt nhất có thể tại tần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2450MHz</a:t>
                </a:r>
                <a:r>
                  <a:rPr lang="en-US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 hệ số</a:t>
                </a:r>
                <a:r>
                  <a: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S11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 antenna trong dải tần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2400-2500 </a:t>
                </a:r>
                <a:r>
                  <a: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MHz 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nhỏ hơn </a:t>
                </a:r>
                <a:r>
                  <a: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-10 </a:t>
                </a:r>
                <a:r>
                  <a:rPr lang="en-US" sz="18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dB</a:t>
                </a:r>
                <a:r>
                  <a:rPr lang="vi-VN" altLang="en-US" sz="18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89199"/>
                <a:ext cx="8229600" cy="4691062"/>
              </a:xfrm>
              <a:blipFill rotWithShape="1">
                <a:blip r:embed="rId1"/>
                <a:stretch>
                  <a:fillRect t="-8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vi-VN" altLang="vi-VN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HÌNH ẢNH TRONG QUÁ TRÌNH LÀM BÀI</a:t>
            </a:r>
            <a:b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b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endParaRPr lang="en-US" dirty="0"/>
          </a:p>
        </p:txBody>
      </p:sp>
      <p:sp>
        <p:nvSpPr>
          <p:cNvPr id="6" name="Text Box 5"/>
          <p:cNvSpPr txBox="1"/>
          <p:nvPr/>
        </p:nvSpPr>
        <p:spPr>
          <a:xfrm>
            <a:off x="533400" y="1676400"/>
            <a:ext cx="8488045" cy="4618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45" y="2110105"/>
            <a:ext cx="3766820" cy="2521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076450"/>
            <a:ext cx="4138930" cy="25552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 PHÂN CHIA CÔNG VIỆC</a:t>
            </a:r>
            <a:endParaRPr lang="vi-V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09600" y="1905000"/>
          <a:ext cx="822960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/>
                <a:gridCol w="3613785"/>
                <a:gridCol w="2710815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vi-VN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GIAN</a:t>
                      </a:r>
                      <a:endParaRPr lang="vi-V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vi-VN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DUNG CÔNG VIỆC</a:t>
                      </a:r>
                      <a:endParaRPr lang="vi-V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vi-VN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THỰC HIỆN</a:t>
                      </a:r>
                      <a:endParaRPr lang="vi-V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53340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vi-VN" altLang="en-US" b="1" dirty="0">
                          <a:latin typeface="Times New Roman" panose="02020603050405020304" pitchFamily="18" charset="0"/>
                        </a:rPr>
                        <a:t>Tuần</a:t>
                      </a:r>
                      <a:r>
                        <a:rPr lang="vi-VN" altLang="en-US" b="1" baseline="0" dirty="0">
                          <a:latin typeface="Times New Roman" panose="02020603050405020304" pitchFamily="18" charset="0"/>
                        </a:rPr>
                        <a:t> 1</a:t>
                      </a:r>
                      <a:endParaRPr lang="vi-V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vi-V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Tìm hiểu đồ án tải ứng dụng </a:t>
                      </a:r>
                      <a:endParaRPr lang="vi-VN" sz="18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vi-VN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vi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Trần Thành Đạt</a:t>
                      </a:r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vi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Lê Quốc Thành</a:t>
                      </a:r>
                      <a:endParaRPr lang="vi-V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33400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Tìm</a:t>
                      </a:r>
                      <a:r>
                        <a:rPr lang="vi-VN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hiểu đồ án tải </a:t>
                      </a:r>
                      <a:r>
                        <a:rPr lang="vi-VN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ứng </a:t>
                      </a:r>
                      <a:r>
                        <a:rPr lang="vi-VN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 </a:t>
                      </a:r>
                      <a:endParaRPr lang="vi-VN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Trần Thành </a:t>
                      </a:r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Đạt</a:t>
                      </a:r>
                      <a:endParaRPr lang="vi-V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 Quốc </a:t>
                      </a:r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endParaRPr lang="vi-V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3340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vi-VN" altLang="en-US" b="1" dirty="0">
                          <a:latin typeface="Times New Roman" panose="02020603050405020304" pitchFamily="18" charset="0"/>
                        </a:rPr>
                        <a:t>Tuần</a:t>
                      </a:r>
                      <a:r>
                        <a:rPr lang="vi-VN" altLang="en-US" b="1" baseline="0" dirty="0">
                          <a:latin typeface="Times New Roman" panose="02020603050405020304" pitchFamily="18" charset="0"/>
                        </a:rPr>
                        <a:t> 2</a:t>
                      </a:r>
                      <a:endParaRPr lang="vi-V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vi-V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Tính toán số liệu và  mô phỏng trên phần mềm FEKO</a:t>
                      </a:r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vi-VN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vi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Lê Quốc Thành</a:t>
                      </a:r>
                      <a:endParaRPr lang="vi-VN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33400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đưa ra những ý kiến và chỉnh </a:t>
                      </a:r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sửa trong việc mô </a:t>
                      </a:r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phỏng</a:t>
                      </a:r>
                      <a:endParaRPr lang="vi-V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Trần Thành Đạt</a:t>
                      </a:r>
                      <a:endParaRPr lang="vi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vi-VN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vi-V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vi-VN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</a:t>
                      </a:r>
                      <a:endParaRPr lang="vi-V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 bài </a:t>
                      </a:r>
                      <a:r>
                        <a:rPr lang="vi-V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 nhóm</a:t>
                      </a:r>
                      <a:endParaRPr lang="vi-V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Trần Thành Đạt</a:t>
                      </a:r>
                      <a:endParaRPr lang="vi-VN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vi-V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 Quốc Thành</a:t>
                      </a:r>
                      <a:endParaRPr lang="vi-VN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vi-V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vi-VN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</a:t>
                      </a:r>
                      <a:endParaRPr lang="vi-V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 </a:t>
                      </a:r>
                      <a:r>
                        <a:rPr lang="vi-V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 chỉnh</a:t>
                      </a:r>
                      <a:r>
                        <a:rPr lang="vi-VN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sửa PPT</a:t>
                      </a:r>
                      <a:endParaRPr lang="vi-V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Trần Thành Đạt</a:t>
                      </a:r>
                      <a:endParaRPr lang="vi-VN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vi-V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 Quốc Thành</a:t>
                      </a:r>
                      <a:endParaRPr lang="vi-VN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/>
          <p:cNvSpPr txBox="1"/>
          <p:nvPr/>
        </p:nvSpPr>
        <p:spPr>
          <a:xfrm>
            <a:off x="457200" y="2133600"/>
            <a:ext cx="838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5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 ơn thầy đã xem bài báo cáo</a:t>
            </a:r>
            <a:endParaRPr lang="vi-VN" sz="35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35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Chúc thầy nhiều sức khỏe</a:t>
            </a:r>
            <a:r>
              <a:rPr lang="en-US" sz="35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!!</a:t>
            </a:r>
            <a:endParaRPr lang="en-US" sz="3500" b="1" dirty="0">
              <a:solidFill>
                <a:schemeClr val="accent6">
                  <a:lumMod val="60000"/>
                  <a:lumOff val="40000"/>
                </a:schemeClr>
              </a:solidFill>
              <a:latin typeface="TypoUpright BT" panose="03020702030807050705" pitchFamily="66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304800"/>
            <a:ext cx="5334000" cy="944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BÁO CÁO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2209800"/>
            <a:ext cx="7848600" cy="3802461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AutoNum type="romanUcPeriod"/>
            </a:pP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Antenna Yagi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FEKO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AutoNum type="romanUcPeriod"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 </a:t>
            </a: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phỏng chưa 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 ưu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AutoNum type="romanUcPeriod"/>
            </a:pP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toán thiết kế tối ưu</a:t>
            </a:r>
            <a:endParaRPr lang="en-US" sz="28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AutoNum type="romanUcPeriod"/>
            </a:pP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 </a:t>
            </a: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phỏng tối 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CF96EA-3FE4-4417-B23C-6CD98079F829}" type="slidenum">
              <a:rPr lang="en-US" smtClean="0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2390" y="1600200"/>
            <a:ext cx="6763385" cy="46907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03473" y="2856964"/>
            <a:ext cx="15354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đỡ (boom)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1456305" y="1676261"/>
            <a:ext cx="174180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Chấn tử phản xạ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90800" y="1981200"/>
            <a:ext cx="971550" cy="727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981200" y="3221990"/>
            <a:ext cx="1143000" cy="4356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743277" y="4038459"/>
            <a:ext cx="807476" cy="1161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8"/>
          <p:cNvSpPr/>
          <p:nvPr/>
        </p:nvSpPr>
        <p:spPr>
          <a:xfrm>
            <a:off x="1255868" y="5257928"/>
            <a:ext cx="219900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Vỏ nhựa</a:t>
            </a:r>
            <a:r>
              <a:rPr lang="vi-V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lót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cách điện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Arrow Connector 38"/>
          <p:cNvCxnSpPr>
            <a:stCxn id="12" idx="2"/>
          </p:cNvCxnSpPr>
          <p:nvPr/>
        </p:nvCxnSpPr>
        <p:spPr>
          <a:xfrm flipH="1">
            <a:off x="6276340" y="2044065"/>
            <a:ext cx="641350" cy="1016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67400" y="1675630"/>
            <a:ext cx="21005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Chấn tử hướng sóng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105400" y="5029200"/>
            <a:ext cx="914400" cy="53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0"/>
          <p:cNvSpPr/>
          <p:nvPr/>
        </p:nvSpPr>
        <p:spPr>
          <a:xfrm>
            <a:off x="6033526" y="5410354"/>
            <a:ext cx="194500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286000" y="5855970"/>
            <a:ext cx="5067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Antenna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905000" y="304800"/>
            <a:ext cx="7239000" cy="944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THIẾT KẾ ANTENNA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838200" y="1752600"/>
            <a:ext cx="32004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 vị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chuẩn: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2286000"/>
            <a:ext cx="2438400" cy="3774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514600"/>
            <a:ext cx="2819400" cy="1872082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05000" y="304800"/>
            <a:ext cx="7239000" cy="944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THIẾT KẾ ANTENNA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" y="1447800"/>
              <a:ext cx="9143365" cy="54787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08830"/>
                    <a:gridCol w="1828800"/>
                    <a:gridCol w="2705735"/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Thông số antenna (ch</a:t>
                          </a:r>
                          <a:r>
                            <a:rPr lang="vi-VN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ư</a:t>
                          </a:r>
                          <a:r>
                            <a:rPr lang="en-US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 tối </a:t>
                          </a:r>
                          <a:r>
                            <a:rPr lang="vi-VN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ư</a:t>
                          </a:r>
                          <a:r>
                            <a:rPr lang="en-US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u).</a:t>
                          </a:r>
                          <a:endParaRPr lang="en-US" smtClean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mtClean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</a:t>
                          </a:r>
                          <a:r>
                            <a:rPr lang="vi-VN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ư</a:t>
                          </a:r>
                          <a:r>
                            <a:rPr lang="en-US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ờng kính d</a:t>
                          </a:r>
                          <a:endParaRPr lang="en-US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mtClean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Chiều </a:t>
                          </a:r>
                          <a:r>
                            <a:rPr lang="en-US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dài</a:t>
                          </a:r>
                          <a:endParaRPr lang="en-US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10210">
                    <a:tc>
                      <a:txBody>
                        <a:bodyPr/>
                        <a:lstStyle/>
                        <a:p>
                          <a:r>
                            <a:rPr lang="pt-BR" sz="1600" b="0" i="0" dirty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Reflector: </a:t>
                          </a:r>
                          <a:r>
                            <a:rPr lang="pt-BR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Chấn </a:t>
                          </a:r>
                          <a:r>
                            <a:rPr lang="pt-BR" sz="1600" b="0" i="0" dirty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tử phản xạ </a:t>
                          </a:r>
                          <a:endParaRPr lang="pt-BR" dirty="0">
                            <a:solidFill>
                              <a:srgbClr val="00206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vi-VN" altLang="en-US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mm </a:t>
                          </a:r>
                          <a:endParaRPr lang="en-US" dirty="0">
                            <a:solidFill>
                              <a:srgbClr val="00206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vi-VN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1.05*lambda/</a:t>
                          </a:r>
                          <a:r>
                            <a:rPr lang="vi-VN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2=64.</a:t>
                          </a:r>
                          <a:r>
                            <a:rPr lang="vi-VN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28mm</a:t>
                          </a:r>
                          <a:endParaRPr lang="en-US" dirty="0">
                            <a:solidFill>
                              <a:srgbClr val="00206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r>
                            <a:rPr lang="en-US" sz="1600" b="0" i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Dipole.Chấn</a:t>
                          </a:r>
                          <a:r>
                            <a:rPr lang="en-US" sz="1600" b="0" i="0" baseline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tử lưởng cực </a:t>
                          </a:r>
                          <a:endParaRPr lang="vi-VN">
                            <a:solidFill>
                              <a:srgbClr val="00206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vi-VN" altLang="en-US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mm </a:t>
                          </a:r>
                          <a:endParaRPr lang="en-US" dirty="0">
                            <a:solidFill>
                              <a:srgbClr val="00206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vi-VN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</a:t>
                          </a:r>
                          <a:r>
                            <a:rPr lang="vi-VN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49*</a:t>
                          </a:r>
                          <a:r>
                            <a:rPr lang="vi-VN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lambda=</a:t>
                          </a:r>
                          <a:r>
                            <a:rPr lang="vi-VN" sz="1600" b="0" i="0" u="heavy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58 </a:t>
                          </a:r>
                          <a:r>
                            <a:rPr lang="vi-VN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mm</a:t>
                          </a:r>
                          <a:endParaRPr lang="en-US" sz="1600" dirty="0">
                            <a:solidFill>
                              <a:srgbClr val="00206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18465">
                    <a:tc>
                      <a:txBody>
                        <a:bodyPr/>
                        <a:lstStyle/>
                        <a:p>
                          <a:r>
                            <a:rPr lang="es-ES" sz="1600" b="0" i="0" dirty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Director: chấn tử hướng sóng </a:t>
                          </a:r>
                          <a:endParaRPr lang="es-ES" sz="1600" b="0" i="0" dirty="0">
                            <a:solidFill>
                              <a:srgbClr val="00206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vi-VN" altLang="en-US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mm </a:t>
                          </a:r>
                          <a:endParaRPr lang="en-US" dirty="0">
                            <a:solidFill>
                              <a:srgbClr val="00206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vi-VN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0.95*</a:t>
                          </a:r>
                          <a:r>
                            <a:rPr lang="vi-VN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lambda/=58.</a:t>
                          </a:r>
                          <a:r>
                            <a:rPr lang="vi-VN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16mm</a:t>
                          </a:r>
                          <a:endParaRPr lang="es-ES" sz="1600" b="0" i="0" dirty="0" smtClean="0">
                            <a:solidFill>
                              <a:srgbClr val="00206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07035"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 err="1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Kích</a:t>
                          </a:r>
                          <a:r>
                            <a:rPr lang="en-US" sz="16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</a:t>
                          </a:r>
                          <a:r>
                            <a:rPr lang="vi-VN" sz="16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ư</a:t>
                          </a:r>
                          <a:r>
                            <a:rPr lang="en-US" sz="1600" dirty="0" err="1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ớc</a:t>
                          </a:r>
                          <a:endParaRPr lang="en-US" sz="1600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</a:tr>
                  <a:tr h="41021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Khoảng cách giữa </a:t>
                          </a:r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Reflector </a:t>
                          </a:r>
                          <a:r>
                            <a:rPr lang="en-US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và </a:t>
                          </a:r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Dipole  </a:t>
                          </a:r>
                          <a:r>
                            <a:rPr lang="en-US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</a:t>
                          </a:r>
                          <a:endParaRPr lang="en-US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0.18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r>
                            <a:rPr lang="en-US" baseline="0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altLang="en-US" baseline="0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22.04</a:t>
                          </a:r>
                          <a:r>
                            <a:rPr lang="en-US" baseline="0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mm</a:t>
                          </a:r>
                          <a:endParaRPr lang="en-US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</a:tr>
                  <a:tr h="40640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Khoảng cách giữa </a:t>
                          </a:r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Dipole </a:t>
                          </a:r>
                          <a:r>
                            <a:rPr lang="en-US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và </a:t>
                          </a:r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Derector  :</a:t>
                          </a:r>
                          <a:endParaRPr lang="en-US" dirty="0" smtClean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0.15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r>
                            <a:rPr lang="en-US" baseline="0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altLang="en-US" baseline="0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18.36</a:t>
                          </a:r>
                          <a:r>
                            <a:rPr lang="en-US" baseline="0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mm</a:t>
                          </a:r>
                          <a:endParaRPr lang="en-US" baseline="0" dirty="0" smtClean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</a:tr>
                  <a:tr h="41021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Tần</a:t>
                          </a:r>
                          <a:r>
                            <a:rPr lang="en-US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</a:t>
                          </a:r>
                          <a:r>
                            <a:rPr lang="en-US" baseline="-25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:</a:t>
                          </a:r>
                          <a:endParaRPr lang="en-US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2450 </a:t>
                          </a:r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MHz</a:t>
                          </a:r>
                          <a:endParaRPr lang="en-US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</a:tr>
                  <a:tr h="41021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Lamda</a:t>
                          </a:r>
                          <a:r>
                            <a:rPr lang="en-US" baseline="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λ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:</a:t>
                          </a:r>
                          <a:endParaRPr lang="en-US" i="0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vi-VN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122.45</a:t>
                          </a:r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mm</a:t>
                          </a:r>
                          <a:endParaRPr lang="en-US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</a:tr>
                  <a:tr h="71247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Vỏ nhựa </a:t>
                          </a:r>
                          <a:endParaRPr lang="en-US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Có hằng số điện </a:t>
                          </a:r>
                          <a:r>
                            <a:rPr lang="en-US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môi</a:t>
                          </a:r>
                          <a:endParaRPr lang="en-US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vi-VN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22x10x5.5</a:t>
                          </a:r>
                          <a:endParaRPr lang="en-US" dirty="0" smtClean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vi-VN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</a:tr>
                  <a:tr h="4648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boom</a:t>
                          </a:r>
                          <a:endParaRPr lang="en-US" smtClean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d=2</a:t>
                          </a:r>
                          <a:r>
                            <a:rPr lang="vi-VN" altLang="en-US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mm</a:t>
                          </a:r>
                          <a:endParaRPr lang="en-US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</a:tr>
                  <a:tr h="410210"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Điện áp cấp vào:</a:t>
                          </a:r>
                          <a:endParaRPr lang="en-US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V</a:t>
                          </a:r>
                          <a:endParaRPr lang="en-US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" y="1447800"/>
              <a:ext cx="9143365" cy="54787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08830"/>
                    <a:gridCol w="1828800"/>
                    <a:gridCol w="2705735"/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Thông số antenna (ch</a:t>
                          </a:r>
                          <a:r>
                            <a:rPr lang="vi-VN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ư</a:t>
                          </a:r>
                          <a:r>
                            <a:rPr lang="en-US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 tối </a:t>
                          </a:r>
                          <a:r>
                            <a:rPr lang="vi-VN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ư</a:t>
                          </a:r>
                          <a:r>
                            <a:rPr lang="en-US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u).</a:t>
                          </a:r>
                          <a:endParaRPr lang="en-US" smtClean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mtClean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</a:t>
                          </a:r>
                          <a:r>
                            <a:rPr lang="vi-VN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ư</a:t>
                          </a:r>
                          <a:r>
                            <a:rPr lang="en-US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ờng kính d</a:t>
                          </a:r>
                          <a:endParaRPr lang="en-US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mtClean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Chiều </a:t>
                          </a:r>
                          <a:r>
                            <a:rPr lang="en-US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dài</a:t>
                          </a:r>
                          <a:endParaRPr lang="en-US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10210">
                    <a:tc>
                      <a:txBody>
                        <a:bodyPr/>
                        <a:lstStyle/>
                        <a:p>
                          <a:r>
                            <a:rPr lang="pt-BR" sz="1600" b="0" i="0" dirty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Reflector: </a:t>
                          </a:r>
                          <a:r>
                            <a:rPr lang="pt-BR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Chấn </a:t>
                          </a:r>
                          <a:r>
                            <a:rPr lang="pt-BR" sz="1600" b="0" i="0" dirty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tử phản xạ </a:t>
                          </a:r>
                          <a:endParaRPr lang="pt-BR" dirty="0">
                            <a:solidFill>
                              <a:srgbClr val="00206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vi-VN" altLang="en-US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mm </a:t>
                          </a:r>
                          <a:endParaRPr lang="en-US" dirty="0">
                            <a:solidFill>
                              <a:srgbClr val="00206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vi-VN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1.05*lambda/</a:t>
                          </a:r>
                          <a:r>
                            <a:rPr lang="vi-VN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2=64.</a:t>
                          </a:r>
                          <a:r>
                            <a:rPr lang="vi-VN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28mm</a:t>
                          </a:r>
                          <a:endParaRPr lang="en-US" dirty="0">
                            <a:solidFill>
                              <a:srgbClr val="00206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r>
                            <a:rPr lang="en-US" sz="1600" b="0" i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Dipole.Chấn</a:t>
                          </a:r>
                          <a:r>
                            <a:rPr lang="en-US" sz="1600" b="0" i="0" baseline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tử lưởng cực </a:t>
                          </a:r>
                          <a:endParaRPr lang="vi-VN">
                            <a:solidFill>
                              <a:srgbClr val="00206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vi-VN" altLang="en-US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mm </a:t>
                          </a:r>
                          <a:endParaRPr lang="en-US" dirty="0">
                            <a:solidFill>
                              <a:srgbClr val="00206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vi-VN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</a:t>
                          </a:r>
                          <a:r>
                            <a:rPr lang="vi-VN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49*</a:t>
                          </a:r>
                          <a:r>
                            <a:rPr lang="vi-VN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lambda=</a:t>
                          </a:r>
                          <a:r>
                            <a:rPr lang="vi-VN" sz="1600" b="0" i="0" u="heavy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58 </a:t>
                          </a:r>
                          <a:r>
                            <a:rPr lang="vi-VN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mm</a:t>
                          </a:r>
                          <a:endParaRPr lang="en-US" sz="1600" dirty="0">
                            <a:solidFill>
                              <a:srgbClr val="00206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18465">
                    <a:tc>
                      <a:txBody>
                        <a:bodyPr/>
                        <a:lstStyle/>
                        <a:p>
                          <a:r>
                            <a:rPr lang="es-ES" sz="1600" b="0" i="0" dirty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Director: chấn tử hướng sóng </a:t>
                          </a:r>
                          <a:endParaRPr lang="es-ES" sz="1600" b="0" i="0" dirty="0">
                            <a:solidFill>
                              <a:srgbClr val="00206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vi-VN" altLang="en-US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mm </a:t>
                          </a:r>
                          <a:endParaRPr lang="en-US" dirty="0">
                            <a:solidFill>
                              <a:srgbClr val="00206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vi-VN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0.95*</a:t>
                          </a:r>
                          <a:r>
                            <a:rPr lang="vi-VN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lambda/=58.</a:t>
                          </a:r>
                          <a:r>
                            <a:rPr lang="vi-VN" sz="16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16mm</a:t>
                          </a:r>
                          <a:endParaRPr lang="es-ES" sz="1600" b="0" i="0" dirty="0" smtClean="0">
                            <a:solidFill>
                              <a:srgbClr val="00206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07035"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 err="1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Kích</a:t>
                          </a:r>
                          <a:r>
                            <a:rPr lang="en-US" sz="16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</a:t>
                          </a:r>
                          <a:r>
                            <a:rPr lang="vi-VN" sz="16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ư</a:t>
                          </a:r>
                          <a:r>
                            <a:rPr lang="en-US" sz="1600" dirty="0" err="1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ớc</a:t>
                          </a:r>
                          <a:endParaRPr lang="en-US" sz="1600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</a:tr>
                  <a:tr h="41021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Khoảng cách giữa </a:t>
                          </a:r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Reflector </a:t>
                          </a:r>
                          <a:r>
                            <a:rPr lang="en-US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và </a:t>
                          </a:r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Dipole  </a:t>
                          </a:r>
                          <a:r>
                            <a:rPr lang="en-US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</a:t>
                          </a:r>
                          <a:endParaRPr lang="en-US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 hMerge="1">
                      <a:tcPr/>
                    </a:tc>
                  </a:tr>
                  <a:tr h="40640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Khoảng cách giữa </a:t>
                          </a:r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Dipole </a:t>
                          </a:r>
                          <a:r>
                            <a:rPr lang="en-US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và </a:t>
                          </a:r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Derector  :</a:t>
                          </a:r>
                          <a:endParaRPr lang="en-US" dirty="0" smtClean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 hMerge="1">
                      <a:tcPr/>
                    </a:tc>
                  </a:tr>
                  <a:tr h="41021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Tần</a:t>
                          </a:r>
                          <a:r>
                            <a:rPr lang="en-US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dirty="0" err="1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</a:t>
                          </a:r>
                          <a:r>
                            <a:rPr lang="en-US" baseline="-25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:</a:t>
                          </a:r>
                          <a:endParaRPr lang="en-US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2450 </a:t>
                          </a:r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MHz</a:t>
                          </a:r>
                          <a:endParaRPr lang="en-US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</a:tr>
                  <a:tr h="4102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vi-VN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122.45</a:t>
                          </a:r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mm</a:t>
                          </a:r>
                          <a:endParaRPr lang="en-US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</a:tr>
                  <a:tr h="71247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Vỏ nhựa </a:t>
                          </a:r>
                          <a:endParaRPr lang="en-US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Có hằng số điện </a:t>
                          </a:r>
                          <a:r>
                            <a:rPr lang="en-US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môi</a:t>
                          </a:r>
                          <a:endParaRPr lang="en-US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vi-VN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22x10x5.5</a:t>
                          </a:r>
                          <a:endParaRPr lang="en-US" dirty="0" smtClean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vi-VN" dirty="0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</a:tr>
                  <a:tr h="4648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boom</a:t>
                          </a:r>
                          <a:endParaRPr lang="en-US" smtClean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d=2</a:t>
                          </a:r>
                          <a:r>
                            <a:rPr lang="vi-VN" altLang="en-US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smtClean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mm</a:t>
                          </a:r>
                          <a:endParaRPr lang="en-US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</a:tr>
                  <a:tr h="410210"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Điện áp cấp vào:</a:t>
                          </a:r>
                          <a:endParaRPr lang="en-US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V</a:t>
                          </a:r>
                          <a:endParaRPr lang="en-US" dirty="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05000" y="304800"/>
            <a:ext cx="7239000" cy="944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THIẾT KẾ ANTENNA </a:t>
            </a:r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THIẾT KẾ ANTENNA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38200" y="1752600"/>
            <a:ext cx="41148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lập các thông số cần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thiết: 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33091" y="2286000"/>
            <a:ext cx="5105401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Director là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chiều dài chấn tử hướng sóng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Reflector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xạ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Dipole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f0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d1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là khoảng cách từ chấn tử phản xạ đến chấn tử lưỡng cực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d2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là khoảng cách từ chấn tử lưỡng cực đến chấn tử hướng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sóng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055" y="2438400"/>
            <a:ext cx="3242945" cy="3077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04800"/>
            <a:ext cx="7239000" cy="944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THIẾT KẾ ANTENNA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38200" y="1752600"/>
            <a:ext cx="32766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ẽ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boom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chấn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tử: 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2247265"/>
            <a:ext cx="2790825" cy="4147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610" y="2247265"/>
            <a:ext cx="2834005" cy="4148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365" y="2247265"/>
            <a:ext cx="2760345" cy="4126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6912</Words>
  <Application>WPS Presentation</Application>
  <PresentationFormat>On-screen Show (4:3)</PresentationFormat>
  <Paragraphs>388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5" baseType="lpstr">
      <vt:lpstr>Arial</vt:lpstr>
      <vt:lpstr>SimSun</vt:lpstr>
      <vt:lpstr>Wingdings</vt:lpstr>
      <vt:lpstr>Times New Roman</vt:lpstr>
      <vt:lpstr>Arial</vt:lpstr>
      <vt:lpstr>Tahoma</vt:lpstr>
      <vt:lpstr>Cambria Math</vt:lpstr>
      <vt:lpstr>MS Mincho</vt:lpstr>
      <vt:lpstr>AMGDT</vt:lpstr>
      <vt:lpstr>Microsoft YaHei</vt:lpstr>
      <vt:lpstr>Arial Unicode MS</vt:lpstr>
      <vt:lpstr>Calibri</vt:lpstr>
      <vt:lpstr>Arial</vt:lpstr>
      <vt:lpstr>Noto Sans</vt:lpstr>
      <vt:lpstr>TypoUpright BT</vt:lpstr>
      <vt:lpstr>Mongolian Baiti</vt:lpstr>
      <vt:lpstr>Default Design</vt:lpstr>
      <vt:lpstr>ĐẠI HỌC CẦN THƠ TRƯỜNG BÁCH KHOA KHOA ĐIỆN TỬ VIỄN THÔNG</vt:lpstr>
      <vt:lpstr>ĐỒ ÁN MÔN HỌC</vt:lpstr>
      <vt:lpstr>ĐỒ ÁN MÔN HỌC</vt:lpstr>
      <vt:lpstr>NỘI DUNG BÁO CÁO</vt:lpstr>
      <vt:lpstr>I. THIẾT KẾ ANTENNA </vt:lpstr>
      <vt:lpstr>I. THIẾT KẾ ANTENNA </vt:lpstr>
      <vt:lpstr>I. THIẾT KẾ ANTENNA </vt:lpstr>
      <vt:lpstr>I. THIẾT KẾ ANTENNA </vt:lpstr>
      <vt:lpstr>I. THIẾT KẾ ANTENNA </vt:lpstr>
      <vt:lpstr>I. THIẾT KẾ ANTENNA </vt:lpstr>
      <vt:lpstr>I. THIẾT KẾ ANTENNA </vt:lpstr>
      <vt:lpstr>I. THIẾT KẾ ANTENNA </vt:lpstr>
      <vt:lpstr>I. THIẾT KẾ ANTENNA </vt:lpstr>
      <vt:lpstr>I. THIẾT KẾ ANTENNA </vt:lpstr>
      <vt:lpstr>I. THIẾT KẾ ANTENNA </vt:lpstr>
      <vt:lpstr>I. THIẾT KẾ ANTENNA </vt:lpstr>
      <vt:lpstr>I. THIẾT KẾ ANTENNA </vt:lpstr>
      <vt:lpstr>I. THIẾT KẾ ANTENNA </vt:lpstr>
      <vt:lpstr>II. KẾT QUẢ MÔ PHỎNG CHƯA TỐI ƯU </vt:lpstr>
      <vt:lpstr>II. KẾT QUẢ MÔ PHỎNG CHƯA TỐI ƯU </vt:lpstr>
      <vt:lpstr>II. KẾT QUẢ MÔ PHỎNG CHƯA TỐI ƯU </vt:lpstr>
      <vt:lpstr>II. KẾT QUẢ MÔ PHỎNG CHƯA TỐI ƯU </vt:lpstr>
      <vt:lpstr>II. KẾT QUẢ MÔ PHỎNG CHƯA TỐI ƯU </vt:lpstr>
      <vt:lpstr>II. KẾT QUẢ MÔ PHỎNG CHƯA TỐI ƯU </vt:lpstr>
      <vt:lpstr>II. KẾT QUẢ MÔ PHỎNG CHƯA TỐI ƯU </vt:lpstr>
      <vt:lpstr>III. TỐI ƯU THIẾT KẾ</vt:lpstr>
      <vt:lpstr>III. TỐI ƯU THIẾT KẾ</vt:lpstr>
      <vt:lpstr>III. TỐI ƯU THIẾT KẾ</vt:lpstr>
      <vt:lpstr>III. TỐI ƯU THIẾT KẾ</vt:lpstr>
      <vt:lpstr>IV. KẾT QUẢ MÔ PHỎNG TỐI ƯU  </vt:lpstr>
      <vt:lpstr>IV. KẾT QUẢ MÔ PHỎNG TỐI ƯU  </vt:lpstr>
      <vt:lpstr>IV. KẾT QUẢ MÔ PHỎNG TỐI ƯU </vt:lpstr>
      <vt:lpstr>IV. KẾT QUẢ MÔ PHỎNG TỐI ƯU </vt:lpstr>
      <vt:lpstr>IV. KẾT QUẢ MÔ PHỎNG TỐI ƯU </vt:lpstr>
      <vt:lpstr>IV. KẾT QUẢ MÔ PHỎNG TỐI ƯU </vt:lpstr>
      <vt:lpstr>  HÌNH ẢNH TRONG QUÁ TRÌNH LÀM BÀI  </vt:lpstr>
      <vt:lpstr>BẢNG PHÂN CHIA CÔNG VIỆC</vt:lpstr>
      <vt:lpstr>PowerPoint 演示文稿</vt:lpstr>
    </vt:vector>
  </TitlesOfParts>
  <Company>CANTHO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LRC</dc:creator>
  <cp:lastModifiedBy>letru</cp:lastModifiedBy>
  <cp:revision>667</cp:revision>
  <dcterms:created xsi:type="dcterms:W3CDTF">2008-08-06T06:37:00Z</dcterms:created>
  <dcterms:modified xsi:type="dcterms:W3CDTF">2024-04-24T14:44:49Z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1033-12.2.0.16731</vt:lpwstr>
  </property>
  <property fmtid="{D5CDD505-2E9C-101B-9397-08002B2CF9AE}" pid="3" name="ICV">
    <vt:lpwstr>0D87DB491AE045A390D89CF1142D6C7F_13</vt:lpwstr>
  </property>
</Properties>
</file>